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E849C2-1346-40C0-AD8A-E3C5ABDE5936}" v="10" dt="2022-07-11T11:50:58.0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5033" autoAdjust="0"/>
  </p:normalViewPr>
  <p:slideViewPr>
    <p:cSldViewPr snapToGrid="0">
      <p:cViewPr varScale="1">
        <p:scale>
          <a:sx n="73" d="100"/>
          <a:sy n="73" d="100"/>
        </p:scale>
        <p:origin x="43" y="58"/>
      </p:cViewPr>
      <p:guideLst>
        <p:guide orient="horz" pos="59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11F5B-0A4F-E67D-D90D-4B7A15F1F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9C9972-F1C0-4CCC-22E2-D289C2DAE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3461E-AAC8-C4EC-60AB-B26F3FF90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FCB3-DE91-40F5-9751-F319A3F2CF8C}" type="datetimeFigureOut">
              <a:rPr lang="en-ZA" smtClean="0"/>
              <a:t>2022/07/11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F3D21-DB57-F862-9FB6-98ADC46FF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BEEDF-510B-8341-7A55-FF324863B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046A-2443-40F3-8E96-5FB412921AC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55163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9E3DF-8581-710B-8525-84B6C6CCA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0F7681-B55D-F380-DF93-63075E1D0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7C829-F5B3-F446-A255-BA58098A5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FCB3-DE91-40F5-9751-F319A3F2CF8C}" type="datetimeFigureOut">
              <a:rPr lang="en-ZA" smtClean="0"/>
              <a:t>2022/07/11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550DE-BF8E-08DE-E12F-63B3CAAB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83DF1-9048-293A-E9A3-445C0F67A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046A-2443-40F3-8E96-5FB412921AC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530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219EF6-FE16-323E-3E26-B3C175A96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00698F-3CC1-0126-683E-E35BB81273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32F4E-90DE-A86C-53AB-56BCAC842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FCB3-DE91-40F5-9751-F319A3F2CF8C}" type="datetimeFigureOut">
              <a:rPr lang="en-ZA" smtClean="0"/>
              <a:t>2022/07/11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EEB7D-5303-E9D1-C9A4-9A851667D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AB438-F3F5-AC7D-7A6E-78BF467CD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046A-2443-40F3-8E96-5FB412921AC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94713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F15F0-1038-593C-4017-31D01808B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4BBF9-B7F4-035E-135F-DB7E61539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0228F-BFF7-281C-B9E7-79487D4B0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FCB3-DE91-40F5-9751-F319A3F2CF8C}" type="datetimeFigureOut">
              <a:rPr lang="en-ZA" smtClean="0"/>
              <a:t>2022/07/11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655F2-B5EA-4C14-EEA0-4F33013B0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F77D8-BFC0-053B-EAB1-02D8C0668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046A-2443-40F3-8E96-5FB412921AC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26469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A4AB0-F084-0A88-9290-3EF27939A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CA043-1DF2-FB5E-66AD-24E540D39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1756B-0952-447F-3668-06701F343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FCB3-DE91-40F5-9751-F319A3F2CF8C}" type="datetimeFigureOut">
              <a:rPr lang="en-ZA" smtClean="0"/>
              <a:t>2022/07/11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82BA0-A380-1FAF-7545-8FAEEB780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AA3BE-A111-10D3-8112-31E60FAAC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046A-2443-40F3-8E96-5FB412921AC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4885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27F8F-4378-825F-C65A-0AD26581A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783C0-E9ED-630A-AC9C-A2165B171E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F9F2FB-DEC0-B18D-371F-60640D563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13EA4-5F01-EF83-9311-A804B3AD4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FCB3-DE91-40F5-9751-F319A3F2CF8C}" type="datetimeFigureOut">
              <a:rPr lang="en-ZA" smtClean="0"/>
              <a:t>2022/07/11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F71FF-2189-BE2A-7492-EFCF7B42B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59BB9-B0A2-AA38-043C-10E7E862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046A-2443-40F3-8E96-5FB412921AC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5533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33F12-0CA5-1002-3F1E-19C3108FE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DBC4B-CF52-CF54-A1B6-BACA7F823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54D1D8-E253-AFC3-C7C3-9C8A7DB29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65AC0B-B747-DC36-DA69-6FF234E7D5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374BC7-98C8-A62C-CFE3-3D2E2F352D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574BE-864A-5E5D-9449-93952330D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FCB3-DE91-40F5-9751-F319A3F2CF8C}" type="datetimeFigureOut">
              <a:rPr lang="en-ZA" smtClean="0"/>
              <a:t>2022/07/11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F5CC87-4E38-B8B2-7509-1AE06D3F4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396FE4-F711-F043-042A-F1BFD0F6B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046A-2443-40F3-8E96-5FB412921AC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92384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9BB40-6699-C739-62B8-FBB1FB3D8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87D3A3-CEAE-8338-14E3-F767ED359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FCB3-DE91-40F5-9751-F319A3F2CF8C}" type="datetimeFigureOut">
              <a:rPr lang="en-ZA" smtClean="0"/>
              <a:t>2022/07/11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E6A026-4234-6AA4-4C5E-E2E0D26E3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D74666-4AD8-3299-EB93-A32D26E78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046A-2443-40F3-8E96-5FB412921AC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2233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8CD5BA-2BD3-5186-DE33-ECD13A1BC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FCB3-DE91-40F5-9751-F319A3F2CF8C}" type="datetimeFigureOut">
              <a:rPr lang="en-ZA" smtClean="0"/>
              <a:t>2022/07/11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3A15B8-4644-3130-77CF-10A0A9A7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F32CF9-375F-9288-10EC-8444732B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046A-2443-40F3-8E96-5FB412921AC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08678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480A-A1A9-A451-92BB-A2CC0B02D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B9FCF-0F36-31F8-2C16-69989C9DC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9790A-6DCB-DE73-53FB-CBA3CB9639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E60D4E-F8B4-6DD7-9AF3-F0A65E96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FCB3-DE91-40F5-9751-F319A3F2CF8C}" type="datetimeFigureOut">
              <a:rPr lang="en-ZA" smtClean="0"/>
              <a:t>2022/07/11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35442-6A4F-BA47-1E5A-748738E1F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72D64-81D8-D282-FF0F-93F2703F5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046A-2443-40F3-8E96-5FB412921AC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16557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47DDD-F368-5E7D-DAA4-46D35F111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9D0677-F46D-4F89-E85D-B3F043263D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9D3F1C-88C5-7BAE-D3A6-1C79D2F9F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E347BD-8B1D-F8A7-9586-D77810A29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FCB3-DE91-40F5-9751-F319A3F2CF8C}" type="datetimeFigureOut">
              <a:rPr lang="en-ZA" smtClean="0"/>
              <a:t>2022/07/11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4E218-7FF9-7505-89A6-BA12298CC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B77808-D4BB-C940-71A5-193D8D533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046A-2443-40F3-8E96-5FB412921AC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82099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22C040-0565-5FA5-3F61-F0D1EBF16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F630EC-E346-3C5F-B469-B54209B28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8FBF7-37A4-3156-34BD-56A7E8B32E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1FCB3-DE91-40F5-9751-F319A3F2CF8C}" type="datetimeFigureOut">
              <a:rPr lang="en-ZA" smtClean="0"/>
              <a:t>2022/07/11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CF6A3-064D-77F4-CB0E-9CCFB8EF39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0D05D-32B6-418F-F2AC-C1C6AB8968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1046A-2443-40F3-8E96-5FB412921AC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36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5FD061D-42AD-F026-26B6-8603986C11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4797104"/>
              </p:ext>
            </p:extLst>
          </p:nvPr>
        </p:nvGraphicFramePr>
        <p:xfrm>
          <a:off x="0" y="-57509"/>
          <a:ext cx="25747128" cy="12971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104">
                  <a:extLst>
                    <a:ext uri="{9D8B030D-6E8A-4147-A177-3AD203B41FA5}">
                      <a16:colId xmlns:a16="http://schemas.microsoft.com/office/drawing/2014/main" val="2813754900"/>
                    </a:ext>
                  </a:extLst>
                </a:gridCol>
                <a:gridCol w="4305104">
                  <a:extLst>
                    <a:ext uri="{9D8B030D-6E8A-4147-A177-3AD203B41FA5}">
                      <a16:colId xmlns:a16="http://schemas.microsoft.com/office/drawing/2014/main" val="3229099662"/>
                    </a:ext>
                  </a:extLst>
                </a:gridCol>
                <a:gridCol w="4305104">
                  <a:extLst>
                    <a:ext uri="{9D8B030D-6E8A-4147-A177-3AD203B41FA5}">
                      <a16:colId xmlns:a16="http://schemas.microsoft.com/office/drawing/2014/main" val="3665486944"/>
                    </a:ext>
                  </a:extLst>
                </a:gridCol>
                <a:gridCol w="4305104">
                  <a:extLst>
                    <a:ext uri="{9D8B030D-6E8A-4147-A177-3AD203B41FA5}">
                      <a16:colId xmlns:a16="http://schemas.microsoft.com/office/drawing/2014/main" val="263064125"/>
                    </a:ext>
                  </a:extLst>
                </a:gridCol>
                <a:gridCol w="4221608">
                  <a:extLst>
                    <a:ext uri="{9D8B030D-6E8A-4147-A177-3AD203B41FA5}">
                      <a16:colId xmlns:a16="http://schemas.microsoft.com/office/drawing/2014/main" val="3074542584"/>
                    </a:ext>
                  </a:extLst>
                </a:gridCol>
                <a:gridCol w="4305104">
                  <a:extLst>
                    <a:ext uri="{9D8B030D-6E8A-4147-A177-3AD203B41FA5}">
                      <a16:colId xmlns:a16="http://schemas.microsoft.com/office/drawing/2014/main" val="3764670267"/>
                    </a:ext>
                  </a:extLst>
                </a:gridCol>
              </a:tblGrid>
              <a:tr h="120050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Inputs</a:t>
                      </a:r>
                      <a:endParaRPr lang="en-GB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we invest</a:t>
                      </a:r>
                      <a:endParaRPr lang="en-GB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activities</a:t>
                      </a:r>
                      <a:b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4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we do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Short term outputs</a:t>
                      </a:r>
                      <a:br>
                        <a:rPr lang="en-GB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4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Our deliverables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Medium term outcomes</a:t>
                      </a:r>
                      <a:b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4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a direct result of the pilot project</a:t>
                      </a:r>
                    </a:p>
                    <a:p>
                      <a:pPr algn="l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Long term outcomes</a:t>
                      </a:r>
                      <a:b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4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 if pilot project is expanded to full-scale project</a:t>
                      </a:r>
                    </a:p>
                    <a:p>
                      <a:pPr algn="l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Overall Objective</a:t>
                      </a:r>
                    </a:p>
                    <a:p>
                      <a:pPr algn="l"/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731686"/>
                  </a:ext>
                </a:extLst>
              </a:tr>
              <a:tr h="2340429">
                <a:tc>
                  <a:txBody>
                    <a:bodyPr/>
                    <a:lstStyle/>
                    <a:p>
                      <a:pPr marL="228600" algn="ctr">
                        <a:spcAft>
                          <a:spcPts val="600"/>
                        </a:spcAft>
                      </a:pPr>
                      <a:r>
                        <a:rPr lang="en-A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Capability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 commitments from staff</a:t>
                      </a:r>
                      <a:endParaRPr lang="en-Z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Collaborator commitments</a:t>
                      </a:r>
                      <a:endParaRPr lang="en-Z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/>
                      <a:endParaRPr lang="en-A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A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Specify the activities of your project and proposal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There could be multiple activities.  Use a new box for each.</a:t>
                      </a:r>
                      <a:endParaRPr lang="en-Z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/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A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List specific outputs that will help ensure your outcomes are achieved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 Use a new box for each one.</a:t>
                      </a:r>
                      <a:endParaRPr lang="en-Z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A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List specific outcomes that will help ensure your project achieves impact. 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a new box for each one</a:t>
                      </a:r>
                      <a:endParaRPr lang="en-GB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 potential long term outcomes if the project is expanded to full-scale. 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a new box for each one.</a:t>
                      </a:r>
                      <a:endParaRPr lang="en-GB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en-GB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are you hoping to achieve in the long-term?</a:t>
                      </a:r>
                    </a:p>
                    <a:p>
                      <a:endParaRPr lang="en-GB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9027037"/>
                  </a:ext>
                </a:extLst>
              </a:tr>
              <a:tr h="2198914">
                <a:tc rowSpan="2">
                  <a:txBody>
                    <a:bodyPr/>
                    <a:lstStyle/>
                    <a:p>
                      <a:pPr marL="21590" algn="ctr">
                        <a:spcAft>
                          <a:spcPts val="600"/>
                        </a:spcAft>
                      </a:pPr>
                      <a:r>
                        <a:rPr lang="en-AU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Funding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Some projects might have more than one source.</a:t>
                      </a:r>
                      <a:endParaRPr lang="en-Z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Donor </a:t>
                      </a:r>
                      <a:r>
                        <a:rPr lang="en-AU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oganisations</a:t>
                      </a:r>
                      <a:r>
                        <a:rPr lang="en-A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governments</a:t>
                      </a:r>
                      <a:endParaRPr lang="en-Z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Any industry contributions</a:t>
                      </a:r>
                      <a:r>
                        <a:rPr lang="en-A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Specify the activities of your project and proposal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There could be multiple activities.  Use a new box for each.</a:t>
                      </a:r>
                      <a:endParaRPr lang="en-Z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List specific outputs that will help ensure your outcomes are achieved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 Use a new box for each one.</a:t>
                      </a:r>
                      <a:endParaRPr lang="en-Z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List specific outcomes that will help ensure your project achieves impact. 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a new box for each one.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 potential long term outcomes if the project is expanded to full-scale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a new box for each one.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957146"/>
                  </a:ext>
                </a:extLst>
              </a:tr>
              <a:tr h="227511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Specify the activities of your project and proposal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There could be multiple activities.  Use a new box for each.</a:t>
                      </a:r>
                      <a:endParaRPr lang="en-Z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List specific outputs that will help ensure your outcomes are achieved.  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a new box for each one.</a:t>
                      </a:r>
                      <a:endParaRPr lang="en-Z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List specific outcomes that will help ensure your project achieves impact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Use a new box for each one.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 potential long term outcomes if the project is expanded to full-scale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a new box for each one.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411798"/>
                  </a:ext>
                </a:extLst>
              </a:tr>
              <a:tr h="2291014">
                <a:tc>
                  <a:txBody>
                    <a:bodyPr/>
                    <a:lstStyle/>
                    <a:p>
                      <a:pPr marL="2159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AU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External Research Partners</a:t>
                      </a:r>
                    </a:p>
                    <a:p>
                      <a:pPr marL="307340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ZA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Partner 1</a:t>
                      </a:r>
                    </a:p>
                    <a:p>
                      <a:pPr marL="307340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ZA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Partner 2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Specify the activities of your project and proposal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There could be multiple activities.  Use a new box for each.</a:t>
                      </a:r>
                      <a:endParaRPr lang="en-Z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List specific outputs that will help ensure your outcomes are achieved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 Use a new box for each one.</a:t>
                      </a:r>
                      <a:endParaRPr lang="en-Z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List specific outcomes that will help ensure your project achieves impact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Use a new box for each one.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 potential long term outcomes if the project is expanded to full-scale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a new box for each one.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721854"/>
                  </a:ext>
                </a:extLst>
              </a:tr>
              <a:tr h="2665907">
                <a:tc>
                  <a:txBody>
                    <a:bodyPr/>
                    <a:lstStyle/>
                    <a:p>
                      <a:pPr marL="2159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AU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Research Infrastructure</a:t>
                      </a:r>
                    </a:p>
                    <a:p>
                      <a:pPr marL="307340" indent="-285750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Equipment</a:t>
                      </a:r>
                    </a:p>
                    <a:p>
                      <a:pPr marL="307340" indent="-285750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Computing</a:t>
                      </a:r>
                    </a:p>
                    <a:p>
                      <a:pPr marL="307340" indent="-285750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etc</a:t>
                      </a:r>
                      <a:endParaRPr lang="en-ZA" sz="120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Specify the activities of your project and proposal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There could be multiple activities.  Use a new box for each.</a:t>
                      </a:r>
                      <a:endParaRPr lang="en-Z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List specific outputs that will help ensure your outcomes are achieved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 Use a new box for each one.</a:t>
                      </a:r>
                      <a:endParaRPr lang="en-Z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List specific outcomes that will help ensure your project achieves impact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Use a new box for each one.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 potential long term outcomes if the project is expanded to full-scale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a new box for each one.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72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963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107ec1f-1a0f-4e83-a211-bcbe65a9bc4f" xsi:nil="true"/>
    <lcf76f155ced4ddcb4097134ff3c332f xmlns="dda20bee-4626-43a3-a92d-751b99935922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880E85E5D7B74E92C28B2C0720FD69" ma:contentTypeVersion="12" ma:contentTypeDescription="Create a new document." ma:contentTypeScope="" ma:versionID="2f7939abc7cab966ad9880c857fadab4">
  <xsd:schema xmlns:xsd="http://www.w3.org/2001/XMLSchema" xmlns:xs="http://www.w3.org/2001/XMLSchema" xmlns:p="http://schemas.microsoft.com/office/2006/metadata/properties" xmlns:ns2="dda20bee-4626-43a3-a92d-751b99935922" xmlns:ns3="c107ec1f-1a0f-4e83-a211-bcbe65a9bc4f" targetNamespace="http://schemas.microsoft.com/office/2006/metadata/properties" ma:root="true" ma:fieldsID="e213d7f268f9e866849f754049b59eab" ns2:_="" ns3:_="">
    <xsd:import namespace="dda20bee-4626-43a3-a92d-751b99935922"/>
    <xsd:import namespace="c107ec1f-1a0f-4e83-a211-bcbe65a9bc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a20bee-4626-43a3-a92d-751b999359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7647c689-50bb-4dac-a5df-ea65e8388fc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07ec1f-1a0f-4e83-a211-bcbe65a9bc4f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4d2dafd0-cba3-487e-ba32-e6bd1b0872f9}" ma:internalName="TaxCatchAll" ma:showField="CatchAllData" ma:web="c107ec1f-1a0f-4e83-a211-bcbe65a9bc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BDA24C-2D3B-404D-BECA-CBA6207D1F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673920-F8E4-4675-8863-E993F0956B63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purl.org/dc/terms/"/>
    <ds:schemaRef ds:uri="c107ec1f-1a0f-4e83-a211-bcbe65a9bc4f"/>
    <ds:schemaRef ds:uri="http://schemas.openxmlformats.org/package/2006/metadata/core-properties"/>
    <ds:schemaRef ds:uri="dda20bee-4626-43a3-a92d-751b99935922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2550911-90D6-4AE4-B6C4-3F932500EB6F}">
  <ds:schemaRefs>
    <ds:schemaRef ds:uri="c107ec1f-1a0f-4e83-a211-bcbe65a9bc4f"/>
    <ds:schemaRef ds:uri="dda20bee-4626-43a3-a92d-751b9993592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504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Dionne Miles</dc:creator>
  <cp:lastModifiedBy>Dionne Miles</cp:lastModifiedBy>
  <cp:revision>2</cp:revision>
  <dcterms:created xsi:type="dcterms:W3CDTF">2022-07-03T15:53:08Z</dcterms:created>
  <dcterms:modified xsi:type="dcterms:W3CDTF">2022-07-11T12:08:24Z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0x01010019880E85E5D7B74E92C28B2C0720FD69</vt:lpwstr>
  </property>
  <property fmtid="{D5CDD505-2E9C-101B-9397-08002B2CF9AE}" pid="3" name="MediaServiceImageTags">
    <vt:lpwstr/>
  </property>
</Properties>
</file>